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>
            <a:noAutofit/>
          </a:bodyPr>
          <a:lstStyle/>
          <a:p>
            <a:r>
              <a:rPr lang="en-US" sz="4000" dirty="0" smtClean="0"/>
              <a:t>GOVT. COLLEGE ROPAR</a:t>
            </a:r>
            <a:br>
              <a:rPr lang="en-US" sz="4000" dirty="0" smtClean="0"/>
            </a:br>
            <a:r>
              <a:rPr lang="en-US" sz="4000" dirty="0" smtClean="0"/>
              <a:t>DEPARTMENT OF </a:t>
            </a:r>
            <a:r>
              <a:rPr lang="en-US" sz="4000" dirty="0" smtClean="0"/>
              <a:t>ECONOMICS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          </a:t>
            </a:r>
            <a:r>
              <a:rPr lang="en-US" sz="4000" dirty="0" smtClean="0">
                <a:solidFill>
                  <a:srgbClr val="7030A0"/>
                </a:solidFill>
              </a:rPr>
              <a:t>TOPIC-:MEASURES OF CENTRAL TENDENCY 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124200"/>
            <a:ext cx="7315200" cy="3733800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MEANING OF CENTRAL TENDENCY.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MEASURES OF CENTRAL TENDENCY.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TYPE OF CENTRAL TENDENCY.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CLASS – B.A SEM 6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PRO.RITU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 advClick="0" advTm="4000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0_BicwQ6RD8k3YTByX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3352800"/>
            <a:ext cx="7162800" cy="302339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6800" cy="3382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INTRODUCTION-:</a:t>
            </a:r>
            <a:r>
              <a:rPr lang="en-US" sz="2800" dirty="0" smtClean="0"/>
              <a:t>A measure of central tendency is </a:t>
            </a:r>
            <a:r>
              <a:rPr lang="en-US" sz="2800" b="1" dirty="0" smtClean="0"/>
              <a:t>a single value that attempts to describe a set of data by identifying the central position within that set of data</a:t>
            </a:r>
            <a:r>
              <a:rPr lang="en-US" sz="2800" dirty="0" smtClean="0"/>
              <a:t>. As such, measures of central tendency are sometimes called measures of central location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advClick="0" advTm="3000">
    <p:dissolv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12ful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1905000"/>
            <a:ext cx="6415616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MEASURES OF CENTRAL TENDENCY-:</a:t>
            </a:r>
            <a:r>
              <a:rPr lang="en-US" sz="2400" dirty="0" smtClean="0"/>
              <a:t>Measures of central tendency are </a:t>
            </a:r>
            <a:r>
              <a:rPr lang="en-US" sz="2400" b="1" dirty="0" smtClean="0"/>
              <a:t>numbers that tend to cluster around the “middle” of a set of values</a:t>
            </a:r>
            <a:r>
              <a:rPr lang="en-US" sz="2400" dirty="0" smtClean="0"/>
              <a:t>. Three such middle numbers are the mean, the median, and the mode</a:t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ransition advClick="0" advTm="4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590800"/>
            <a:ext cx="7534829" cy="2971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 OF CENTRAL TENDENCY-:</a:t>
            </a:r>
            <a:r>
              <a:rPr lang="en-US" sz="2400" dirty="0" smtClean="0"/>
              <a:t>There are three main measures of central tendency: </a:t>
            </a:r>
            <a:r>
              <a:rPr lang="en-US" sz="2400" b="1" dirty="0" smtClean="0"/>
              <a:t>the mode, the median and the mean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ransition advClick="0" advTm="3000">
    <p:pull dir="d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1.</a:t>
            </a:r>
            <a:r>
              <a:rPr lang="en-US" b="1" dirty="0" smtClean="0"/>
              <a:t>INDIVIDUAL SERIES</a:t>
            </a:r>
            <a:r>
              <a:rPr lang="en-US" dirty="0" smtClean="0"/>
              <a:t>-: </a:t>
            </a:r>
          </a:p>
          <a:p>
            <a:r>
              <a:rPr lang="en-US" sz="2000" b="1" dirty="0" smtClean="0"/>
              <a:t>DIRECT METHOD- </a:t>
            </a:r>
            <a:r>
              <a:rPr lang="en-US" sz="2000" dirty="0" smtClean="0"/>
              <a:t> </a:t>
            </a:r>
            <a:r>
              <a:rPr lang="en-US" sz="2000" i="1" dirty="0" smtClean="0"/>
              <a:t> </a:t>
            </a:r>
            <a:r>
              <a:rPr lang="en-US" sz="2400" i="1" dirty="0" smtClean="0"/>
              <a:t>X̄=</a:t>
            </a:r>
            <a:r>
              <a:rPr lang="en-US" sz="2400" dirty="0" smtClean="0"/>
              <a:t> ∑X/N.</a:t>
            </a:r>
            <a:endParaRPr lang="en-US" sz="2000" dirty="0" smtClean="0"/>
          </a:p>
          <a:p>
            <a:r>
              <a:rPr lang="en-US" sz="2000" b="1" dirty="0" smtClean="0"/>
              <a:t>SHORT CUT METHOD- </a:t>
            </a:r>
            <a:r>
              <a:rPr lang="en-US" sz="2400" i="1" dirty="0" smtClean="0"/>
              <a:t>X̄=</a:t>
            </a:r>
            <a:r>
              <a:rPr lang="en-US" sz="2400" dirty="0" smtClean="0"/>
              <a:t> ∑d/N.</a:t>
            </a:r>
            <a:endParaRPr lang="en-US" sz="2000" dirty="0" smtClean="0"/>
          </a:p>
          <a:p>
            <a:pPr>
              <a:buNone/>
            </a:pPr>
            <a:r>
              <a:rPr lang="en-US" dirty="0" smtClean="0"/>
              <a:t>2.</a:t>
            </a:r>
            <a:r>
              <a:rPr lang="en-US" b="1" dirty="0" smtClean="0"/>
              <a:t>DISCRETE</a:t>
            </a:r>
            <a:r>
              <a:rPr lang="en-US" dirty="0" smtClean="0"/>
              <a:t> </a:t>
            </a:r>
            <a:r>
              <a:rPr lang="en-US" b="1" dirty="0" smtClean="0"/>
              <a:t>SERIES</a:t>
            </a:r>
            <a:r>
              <a:rPr lang="en-US" dirty="0" smtClean="0"/>
              <a:t>-:</a:t>
            </a:r>
          </a:p>
          <a:p>
            <a:r>
              <a:rPr lang="en-US" sz="2000" b="1" dirty="0" smtClean="0"/>
              <a:t>DIRECT METHOD- </a:t>
            </a:r>
            <a:r>
              <a:rPr lang="en-US" sz="2400" i="1" dirty="0" smtClean="0"/>
              <a:t>X̄=</a:t>
            </a:r>
            <a:r>
              <a:rPr lang="en-US" sz="2400" dirty="0" smtClean="0"/>
              <a:t> ∑</a:t>
            </a:r>
            <a:r>
              <a:rPr lang="en-US" sz="2400" dirty="0" err="1" smtClean="0"/>
              <a:t>fx</a:t>
            </a:r>
            <a:r>
              <a:rPr lang="en-US" sz="2400" dirty="0" smtClean="0"/>
              <a:t>/ ∑f.</a:t>
            </a:r>
            <a:endParaRPr lang="en-US" sz="2000" dirty="0" smtClean="0"/>
          </a:p>
          <a:p>
            <a:r>
              <a:rPr lang="en-US" sz="2000" b="1" dirty="0" smtClean="0"/>
              <a:t>SHORT CUT METHOD- </a:t>
            </a:r>
            <a:r>
              <a:rPr lang="en-US" sz="2400" i="1" dirty="0" smtClean="0"/>
              <a:t>X̄= A+</a:t>
            </a:r>
            <a:r>
              <a:rPr lang="en-US" sz="2400" dirty="0" smtClean="0"/>
              <a:t>∑</a:t>
            </a:r>
            <a:r>
              <a:rPr lang="en-US" sz="2400" dirty="0" err="1" smtClean="0"/>
              <a:t>fd</a:t>
            </a:r>
            <a:r>
              <a:rPr lang="en-US" sz="2400" dirty="0" smtClean="0"/>
              <a:t>/∑f.</a:t>
            </a:r>
            <a:endParaRPr lang="en-US" sz="2000" dirty="0" smtClean="0"/>
          </a:p>
          <a:p>
            <a:r>
              <a:rPr lang="en-US" sz="2000" b="1" dirty="0" smtClean="0"/>
              <a:t>STEP DEVIASION METHOD- </a:t>
            </a:r>
            <a:r>
              <a:rPr lang="en-US" sz="2400" i="1" dirty="0" smtClean="0"/>
              <a:t>X̄= A+</a:t>
            </a:r>
            <a:r>
              <a:rPr lang="en-US" sz="2400" dirty="0" smtClean="0"/>
              <a:t> ∑</a:t>
            </a:r>
            <a:r>
              <a:rPr lang="en-US" sz="2400" dirty="0" err="1" smtClean="0"/>
              <a:t>fd</a:t>
            </a:r>
            <a:r>
              <a:rPr lang="en-US" sz="2400" dirty="0" smtClean="0"/>
              <a:t>’/ ∑f*c</a:t>
            </a:r>
            <a:endParaRPr lang="en-US" sz="2000" dirty="0" smtClean="0"/>
          </a:p>
          <a:p>
            <a:pPr>
              <a:buNone/>
            </a:pPr>
            <a:r>
              <a:rPr lang="en-US" dirty="0" smtClean="0"/>
              <a:t>3. </a:t>
            </a:r>
            <a:r>
              <a:rPr lang="en-US" b="1" dirty="0" smtClean="0"/>
              <a:t>CONTINUOUS SERIES</a:t>
            </a:r>
            <a:r>
              <a:rPr lang="en-US" dirty="0" smtClean="0"/>
              <a:t>-:</a:t>
            </a:r>
          </a:p>
          <a:p>
            <a:r>
              <a:rPr lang="en-US" sz="2000" b="1" dirty="0" smtClean="0"/>
              <a:t>DIRECT METHOD- </a:t>
            </a:r>
            <a:r>
              <a:rPr lang="en-US" sz="2400" i="1" dirty="0" smtClean="0"/>
              <a:t>X̄=</a:t>
            </a:r>
            <a:r>
              <a:rPr lang="en-US" sz="2400" dirty="0" smtClean="0"/>
              <a:t> ∑fm/ ∑f</a:t>
            </a:r>
            <a:r>
              <a:rPr lang="en-US" sz="2000" dirty="0" smtClean="0"/>
              <a:t>.</a:t>
            </a:r>
          </a:p>
          <a:p>
            <a:r>
              <a:rPr lang="en-US" sz="2000" b="1" dirty="0" smtClean="0"/>
              <a:t>SHORT CUT METHOD- </a:t>
            </a:r>
            <a:r>
              <a:rPr lang="en-US" sz="2400" i="1" dirty="0" smtClean="0"/>
              <a:t>X̄=A+</a:t>
            </a:r>
            <a:r>
              <a:rPr lang="en-US" sz="2400" dirty="0" smtClean="0"/>
              <a:t> ∑</a:t>
            </a:r>
            <a:r>
              <a:rPr lang="en-US" sz="2400" dirty="0" err="1" smtClean="0"/>
              <a:t>fd</a:t>
            </a:r>
            <a:r>
              <a:rPr lang="en-US" sz="2400" dirty="0" smtClean="0"/>
              <a:t>/ ∑f.</a:t>
            </a: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MEAN-:  </a:t>
            </a:r>
            <a:r>
              <a:rPr lang="en-US" sz="2400" b="1" dirty="0" smtClean="0"/>
              <a:t>The "average" number; found by adding all data points and dividing by the number of data points</a:t>
            </a:r>
            <a:r>
              <a:rPr lang="en-US" sz="2400" dirty="0" smtClean="0"/>
              <a:t>. </a:t>
            </a:r>
            <a:endParaRPr lang="en-US" sz="2400" dirty="0"/>
          </a:p>
        </p:txBody>
      </p:sp>
    </p:spTree>
  </p:cSld>
  <p:clrMapOvr>
    <a:masterClrMapping/>
  </p:clrMapOvr>
  <p:transition advClick="0" advTm="3000">
    <p:dissolve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dobe Scan 24 Mar 2021 (24)_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81200" y="3886200"/>
            <a:ext cx="4038600" cy="1776984"/>
          </a:xfrm>
        </p:spPr>
      </p:pic>
      <p:pic>
        <p:nvPicPr>
          <p:cNvPr id="8" name="Content Placeholder 7" descr="image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971800" y="1828800"/>
            <a:ext cx="3124200" cy="16192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HOW TO SOLVE MEAN</a:t>
            </a:r>
            <a:endParaRPr lang="en-US" dirty="0"/>
          </a:p>
        </p:txBody>
      </p:sp>
    </p:spTree>
  </p:cSld>
  <p:clrMapOvr>
    <a:masterClrMapping/>
  </p:clrMapOvr>
  <p:transition advClick="0" advTm="3000">
    <p:newsflash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1 (1)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95400" y="1447800"/>
            <a:ext cx="7010400" cy="2362200"/>
          </a:xfrm>
        </p:spPr>
      </p:pic>
      <p:pic>
        <p:nvPicPr>
          <p:cNvPr id="7" name="Content Placeholder 6" descr="1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066800" y="4038600"/>
            <a:ext cx="7239000" cy="25146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MEAN WITH SHORT CUT METHOD</a:t>
            </a:r>
            <a:endParaRPr lang="en-US" dirty="0"/>
          </a:p>
        </p:txBody>
      </p:sp>
    </p:spTree>
  </p:cSld>
  <p:clrMapOvr>
    <a:masterClrMapping/>
  </p:clrMapOvr>
  <p:transition advClick="0" advTm="3000">
    <p:split orient="vert" dir="in"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2s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85800" y="914400"/>
            <a:ext cx="6781800" cy="2590800"/>
          </a:xfrm>
        </p:spPr>
      </p:pic>
      <p:pic>
        <p:nvPicPr>
          <p:cNvPr id="10" name="Content Placeholder 9" descr="clip_image0083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04800" y="3505200"/>
            <a:ext cx="8001000" cy="3352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Solving mean with step deviation-:</a:t>
            </a:r>
            <a:endParaRPr lang="en-US" dirty="0"/>
          </a:p>
        </p:txBody>
      </p:sp>
    </p:spTree>
  </p:cSld>
  <p:clrMapOvr>
    <a:masterClrMapping/>
  </p:clrMapOvr>
  <p:transition advClick="0" advTm="3000">
    <p:wedge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MEDIAN-:</a:t>
            </a:r>
            <a:r>
              <a:rPr lang="en-US" sz="2400" dirty="0" smtClean="0"/>
              <a:t>The median is </a:t>
            </a:r>
            <a:r>
              <a:rPr lang="en-US" sz="2400" b="1" dirty="0" smtClean="0"/>
              <a:t>the middle number in a sorted, ascending or descending, list of numbers</a:t>
            </a:r>
            <a:r>
              <a:rPr lang="en-US" sz="2400" dirty="0" smtClean="0"/>
              <a:t> and can be more descriptive of that data set than the average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981200"/>
            <a:ext cx="4040188" cy="63976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MEDIAN -:</a:t>
            </a:r>
          </a:p>
          <a:p>
            <a:r>
              <a:rPr lang="en-US" dirty="0" smtClean="0"/>
              <a:t>M=size of (n+1/2) </a:t>
            </a:r>
            <a:r>
              <a:rPr lang="en-US" dirty="0" err="1" smtClean="0"/>
              <a:t>th</a:t>
            </a:r>
            <a:r>
              <a:rPr lang="en-US" dirty="0" smtClean="0"/>
              <a:t> item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2057400"/>
            <a:ext cx="4041775" cy="639762"/>
          </a:xfrm>
        </p:spPr>
        <p:txBody>
          <a:bodyPr/>
          <a:lstStyle/>
          <a:p>
            <a:r>
              <a:rPr lang="en-US" dirty="0" smtClean="0"/>
              <a:t>CONTINUOUS METHOD-:</a:t>
            </a:r>
            <a:endParaRPr lang="en-US" dirty="0"/>
          </a:p>
        </p:txBody>
      </p:sp>
      <p:pic>
        <p:nvPicPr>
          <p:cNvPr id="12" name="Content Placeholder 11" descr="Median-Formula_1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228600" y="2895600"/>
            <a:ext cx="4040188" cy="2262710"/>
          </a:xfrm>
        </p:spPr>
      </p:pic>
      <p:pic>
        <p:nvPicPr>
          <p:cNvPr id="10" name="Content Placeholder 9" descr="madhyak (1)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953000" y="3048000"/>
            <a:ext cx="3505200" cy="1473994"/>
          </a:xfrm>
        </p:spPr>
      </p:pic>
    </p:spTree>
  </p:cSld>
  <p:clrMapOvr>
    <a:masterClrMapping/>
  </p:clrMapOvr>
  <p:transition advClick="0" advTm="3000">
    <p:checker dir="vert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ip_image012_thumb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671679"/>
            <a:ext cx="4038600" cy="4144879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04800" y="838200"/>
            <a:ext cx="4038600" cy="914399"/>
          </a:xfrm>
        </p:spPr>
        <p:txBody>
          <a:bodyPr/>
          <a:lstStyle/>
          <a:p>
            <a:r>
              <a:rPr lang="en-US" dirty="0" smtClean="0"/>
              <a:t>SIMPLE METHOD-: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MEDIAN-: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advClick="0" advTm="3000">
    <p:checker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lip_image016_thumb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6400" y="1981200"/>
            <a:ext cx="5752650" cy="405368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MEDIAN IN CONTINUOUS SERIES-:</a:t>
            </a:r>
            <a:endParaRPr lang="en-US" dirty="0"/>
          </a:p>
        </p:txBody>
      </p:sp>
    </p:spTree>
  </p:cSld>
  <p:clrMapOvr>
    <a:masterClrMapping/>
  </p:clrMapOvr>
  <p:transition advClick="0" advTm="3000">
    <p:cover dir="ru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447800"/>
            <a:ext cx="4038600" cy="914400"/>
          </a:xfrm>
        </p:spPr>
        <p:txBody>
          <a:bodyPr/>
          <a:lstStyle/>
          <a:p>
            <a:r>
              <a:rPr lang="en-US" dirty="0" smtClean="0"/>
              <a:t>MODE(Z)</a:t>
            </a:r>
            <a:endParaRPr lang="en-US" dirty="0"/>
          </a:p>
        </p:txBody>
      </p:sp>
      <p:pic>
        <p:nvPicPr>
          <p:cNvPr id="5" name="Content Placeholder 4" descr="pd70V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981200" y="2590800"/>
            <a:ext cx="4343400" cy="358093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MODE-: </a:t>
            </a:r>
            <a:r>
              <a:rPr lang="en-US" sz="2400" dirty="0" smtClean="0"/>
              <a:t>The mode is </a:t>
            </a:r>
            <a:r>
              <a:rPr lang="en-US" sz="2400" b="1" dirty="0" smtClean="0"/>
              <a:t>the value that appears most often in a set of data values</a:t>
            </a:r>
            <a:r>
              <a:rPr lang="en-US" sz="2400" dirty="0" smtClean="0"/>
              <a:t>. </a:t>
            </a:r>
            <a:endParaRPr lang="en-US" sz="2400" dirty="0"/>
          </a:p>
        </p:txBody>
      </p:sp>
    </p:spTree>
  </p:cSld>
  <p:clrMapOvr>
    <a:masterClrMapping/>
  </p:clrMapOvr>
  <p:transition advClick="0" advTm="3000">
    <p:comb dir="vert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3)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81200" y="2133600"/>
            <a:ext cx="4876800" cy="3276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11000" y="5638800"/>
            <a:ext cx="76200" cy="1825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MODE(Z)-:</a:t>
            </a:r>
            <a:endParaRPr lang="en-US" dirty="0"/>
          </a:p>
        </p:txBody>
      </p:sp>
    </p:spTree>
  </p:cSld>
  <p:clrMapOvr>
    <a:masterClrMapping/>
  </p:clrMapOvr>
  <p:transition advClick="0" advTm="3000">
    <p:pull dir="d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ip_image012_thumb5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1524000"/>
            <a:ext cx="4419600" cy="5135563"/>
          </a:xfrm>
        </p:spPr>
      </p:pic>
      <p:pic>
        <p:nvPicPr>
          <p:cNvPr id="6" name="Content Placeholder 5" descr="1 (2)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113886" y="2333475"/>
            <a:ext cx="3107228" cy="282128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MODE IN CONTINUOUS SERIES-:</a:t>
            </a:r>
            <a:endParaRPr lang="en-US" dirty="0"/>
          </a:p>
        </p:txBody>
      </p:sp>
    </p:spTree>
  </p:cSld>
  <p:clrMapOvr>
    <a:masterClrMapping/>
  </p:clrMapOvr>
  <p:transition advClick="0" advTm="3000"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185</TotalTime>
  <Words>131</Words>
  <Application>Microsoft Office PowerPoint</Application>
  <PresentationFormat>On-screen Show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Lucida Sans Unicode</vt:lpstr>
      <vt:lpstr>Verdana</vt:lpstr>
      <vt:lpstr>Wingdings 2</vt:lpstr>
      <vt:lpstr>Wingdings 3</vt:lpstr>
      <vt:lpstr>Concourse</vt:lpstr>
      <vt:lpstr>GOVT. COLLEGE ROPAR DEPARTMENT OF ECONOMICS            TOPIC-:MEASURES OF CENTRAL TENDENCY </vt:lpstr>
      <vt:lpstr>INTRODUCTION-:A measure of central tendency is a single value that attempts to describe a set of data by identifying the central position within that set of data. As such, measures of central tendency are sometimes called measures of central location.  </vt:lpstr>
      <vt:lpstr>MEASURES OF CENTRAL TENDENCY-:Measures of central tendency are numbers that tend to cluster around the “middle” of a set of values. Three such middle numbers are the mean, the median, and the mode </vt:lpstr>
      <vt:lpstr>TYPE OF CENTRAL TENDENCY-:There are three main measures of central tendency: the mode, the median and the mean.</vt:lpstr>
      <vt:lpstr>MEAN-:  The "average" number; found by adding all data points and dividing by the number of data points. </vt:lpstr>
      <vt:lpstr>EXAMPLE HOW TO SOLVE MEAN</vt:lpstr>
      <vt:lpstr>SOLVING MEAN WITH SHORT CUT METHOD</vt:lpstr>
      <vt:lpstr>Solving mean with step deviation-:</vt:lpstr>
      <vt:lpstr>MEDIAN-:The median is the middle number in a sorted, ascending or descending, list of numbers and can be more descriptive of that data set than the average</vt:lpstr>
      <vt:lpstr>EXAMPLE OF MEDIAN-: </vt:lpstr>
      <vt:lpstr>SOLVING MEDIAN IN CONTINUOUS SERIES-:</vt:lpstr>
      <vt:lpstr>MODE-: The mode is the value that appears most often in a set of data values. </vt:lpstr>
      <vt:lpstr>EXAMPLE OF MODE(Z)-:</vt:lpstr>
      <vt:lpstr>SOLVING MODE IN CONTINUOUS SERIES-: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MEASURES OF CENTRAL TENDENCY</dc:title>
  <dc:creator>admin</dc:creator>
  <cp:lastModifiedBy>Ashish Kumar</cp:lastModifiedBy>
  <cp:revision>27</cp:revision>
  <dcterms:created xsi:type="dcterms:W3CDTF">2006-08-16T00:00:00Z</dcterms:created>
  <dcterms:modified xsi:type="dcterms:W3CDTF">2022-04-26T04:09:23Z</dcterms:modified>
</cp:coreProperties>
</file>